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sldIdLst>
    <p:sldId id="256" r:id="rId2"/>
    <p:sldId id="264" r:id="rId3"/>
    <p:sldId id="265" r:id="rId4"/>
    <p:sldId id="267" r:id="rId5"/>
    <p:sldId id="268" r:id="rId6"/>
    <p:sldId id="266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70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39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8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6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7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5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5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A3988C-ABBC-4033-AD21-288FBD9DDBA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2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roy_Creasy@CSX.com" TargetMode="External"/><Relationship Id="rId2" Type="http://schemas.openxmlformats.org/officeDocument/2006/relationships/hyperlink" Target="mailto:Allen.Rust@KY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089" y="530578"/>
            <a:ext cx="7772400" cy="182791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Managing Projects </a:t>
            </a:r>
            <a:br>
              <a:rPr lang="en-US" sz="4800" dirty="0" smtClean="0"/>
            </a:br>
            <a:r>
              <a:rPr lang="en-US" sz="4800" dirty="0" smtClean="0"/>
              <a:t>with Rail Involvement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289" y="3285949"/>
            <a:ext cx="2345267" cy="1655762"/>
          </a:xfrm>
        </p:spPr>
        <p:txBody>
          <a:bodyPr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Allen Rust, PE</a:t>
            </a:r>
          </a:p>
          <a:p>
            <a:pPr algn="ctr" defTabSz="914400"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Rail Coordinator</a:t>
            </a:r>
          </a:p>
          <a:p>
            <a:pPr algn="ctr" defTabSz="914400"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KYTC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0067" y="3285949"/>
            <a:ext cx="45494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80000"/>
            </a:pPr>
            <a:r>
              <a:rPr lang="en-US" sz="1600" cap="all" dirty="0">
                <a:ea typeface="+mj-ea"/>
                <a:cs typeface="+mj-cs"/>
              </a:rPr>
              <a:t>Troy Creasy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1600" cap="all" dirty="0">
                <a:ea typeface="+mj-ea"/>
                <a:cs typeface="+mj-cs"/>
              </a:rPr>
              <a:t>Project Manager – Public Projects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1600" cap="all" dirty="0">
                <a:ea typeface="+mj-ea"/>
                <a:cs typeface="+mj-cs"/>
              </a:rPr>
              <a:t>CSX Transportation, Inc.</a:t>
            </a:r>
          </a:p>
        </p:txBody>
      </p:sp>
      <p:pic>
        <p:nvPicPr>
          <p:cNvPr id="5" name="Picture 4" descr="logo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059" y="4941711"/>
            <a:ext cx="1609725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8" y="5103635"/>
            <a:ext cx="1905000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21516" y="2520420"/>
            <a:ext cx="352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September</a:t>
            </a:r>
            <a:r>
              <a:rPr lang="en-US" dirty="0" smtClean="0"/>
              <a:t> </a:t>
            </a:r>
            <a:r>
              <a:rPr lang="en-US" sz="2400" dirty="0"/>
              <a:t>7,2016</a:t>
            </a:r>
          </a:p>
        </p:txBody>
      </p:sp>
    </p:spTree>
    <p:extLst>
      <p:ext uri="{BB962C8B-B14F-4D97-AF65-F5344CB8AC3E}">
        <p14:creationId xmlns:p14="http://schemas.microsoft.com/office/powerpoint/2010/main" val="27145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Comments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Railroad returns comments</a:t>
            </a:r>
          </a:p>
          <a:p>
            <a:pPr lvl="1"/>
            <a:r>
              <a:rPr lang="en-US" sz="2400" dirty="0" smtClean="0"/>
              <a:t>Comment Spreadsheet</a:t>
            </a:r>
          </a:p>
          <a:p>
            <a:r>
              <a:rPr lang="en-US" sz="2400" dirty="0" smtClean="0"/>
              <a:t>Designers address comments</a:t>
            </a:r>
          </a:p>
          <a:p>
            <a:r>
              <a:rPr lang="en-US" sz="2400" dirty="0" smtClean="0"/>
              <a:t>Send revised plans to RR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978"/>
            <a:ext cx="9184371" cy="56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Force Account Estimate (FAE)</a:t>
            </a:r>
          </a:p>
          <a:p>
            <a:r>
              <a:rPr lang="en-US" sz="2400" dirty="0" smtClean="0"/>
              <a:t>Draft Agreement</a:t>
            </a:r>
          </a:p>
          <a:p>
            <a:r>
              <a:rPr lang="en-US" sz="2400" dirty="0" smtClean="0"/>
              <a:t>Execution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8" y="1328676"/>
            <a:ext cx="1867344" cy="2410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6" y="3939315"/>
            <a:ext cx="2157095" cy="2774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35" y="3943722"/>
            <a:ext cx="2317619" cy="27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Right of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Offer</a:t>
            </a:r>
          </a:p>
          <a:p>
            <a:pPr lvl="1"/>
            <a:r>
              <a:rPr lang="en-US" sz="2400" dirty="0" smtClean="0"/>
              <a:t>Offer to Purchase</a:t>
            </a:r>
          </a:p>
          <a:p>
            <a:pPr lvl="1"/>
            <a:r>
              <a:rPr lang="en-US" sz="2400" dirty="0" smtClean="0"/>
              <a:t>MAR/Valuation</a:t>
            </a:r>
          </a:p>
          <a:p>
            <a:pPr lvl="1"/>
            <a:r>
              <a:rPr lang="en-US" sz="2400" dirty="0" smtClean="0"/>
              <a:t>MOU</a:t>
            </a:r>
          </a:p>
          <a:p>
            <a:pPr lvl="1"/>
            <a:r>
              <a:rPr lang="en-US" sz="2400" dirty="0" smtClean="0"/>
              <a:t>Plan Sheets</a:t>
            </a:r>
          </a:p>
          <a:p>
            <a:pPr lvl="1"/>
            <a:r>
              <a:rPr lang="en-US" sz="2400" dirty="0" smtClean="0"/>
              <a:t>Deed Description</a:t>
            </a:r>
          </a:p>
          <a:p>
            <a:r>
              <a:rPr lang="en-US" sz="2400" dirty="0" smtClean="0"/>
              <a:t>Payment</a:t>
            </a:r>
          </a:p>
          <a:p>
            <a:r>
              <a:rPr lang="en-US" sz="2400" dirty="0" smtClean="0"/>
              <a:t>Recording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35" y="2299061"/>
            <a:ext cx="4409247" cy="27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Preliminary Engineering Agreements</a:t>
            </a:r>
          </a:p>
          <a:p>
            <a:r>
              <a:rPr lang="en-US" sz="2400" dirty="0" smtClean="0"/>
              <a:t>Flagging Note</a:t>
            </a:r>
          </a:p>
          <a:p>
            <a:r>
              <a:rPr lang="en-US" sz="2400" dirty="0" smtClean="0"/>
              <a:t>Railroad Coordination Update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0" y="3683726"/>
            <a:ext cx="7655455" cy="29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539" y="1158112"/>
            <a:ext cx="7055380" cy="945007"/>
          </a:xfrm>
        </p:spPr>
        <p:txBody>
          <a:bodyPr/>
          <a:lstStyle/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2539" y="3233698"/>
            <a:ext cx="2345267" cy="216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defTabSz="914400">
              <a:lnSpc>
                <a:spcPct val="90000"/>
              </a:lnSpc>
              <a:buNone/>
            </a:pPr>
            <a:r>
              <a:rPr lang="en-US" sz="1600" cap="all" dirty="0">
                <a:latin typeface="+mn-lt"/>
              </a:rPr>
              <a:t>Allen Rust, PE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1600" cap="all" dirty="0">
                <a:latin typeface="+mn-lt"/>
              </a:rPr>
              <a:t>Rail Coordinator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1600" cap="all" dirty="0">
                <a:latin typeface="+mn-lt"/>
              </a:rPr>
              <a:t>KYTC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1600" cap="all" dirty="0">
                <a:latin typeface="+mn-lt"/>
                <a:hlinkClick r:id="rId2"/>
              </a:rPr>
              <a:t>Allen.Rust@KY.gov</a:t>
            </a:r>
            <a:endParaRPr lang="en-US" sz="1600" cap="all" dirty="0">
              <a:latin typeface="+mn-lt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1600" cap="all" dirty="0">
                <a:latin typeface="+mn-lt"/>
              </a:rPr>
              <a:t>502-782-4950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38317" y="3233698"/>
            <a:ext cx="45494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80000"/>
            </a:pPr>
            <a:r>
              <a:rPr lang="en-US" sz="1600" cap="all" dirty="0">
                <a:ea typeface="+mj-ea"/>
                <a:cs typeface="+mj-cs"/>
              </a:rPr>
              <a:t>Troy Creasy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1600" cap="all" dirty="0">
                <a:ea typeface="+mj-ea"/>
                <a:cs typeface="+mj-cs"/>
              </a:rPr>
              <a:t>Project Manager – Public Projects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1600" cap="all" dirty="0">
                <a:ea typeface="+mj-ea"/>
                <a:cs typeface="+mj-cs"/>
              </a:rPr>
              <a:t>CSX Transportation, Inc</a:t>
            </a:r>
            <a:r>
              <a:rPr lang="en-US" sz="1600" cap="all" dirty="0" smtClean="0">
                <a:ea typeface="+mj-ea"/>
                <a:cs typeface="+mj-cs"/>
              </a:rPr>
              <a:t>.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1600" cap="all" dirty="0" smtClean="0">
                <a:ea typeface="+mj-ea"/>
                <a:cs typeface="+mj-cs"/>
                <a:hlinkClick r:id="rId3"/>
              </a:rPr>
              <a:t>Troy_Creasy@CSX.com</a:t>
            </a:r>
            <a:endParaRPr lang="en-US" sz="1600" cap="all" dirty="0" smtClean="0">
              <a:ea typeface="+mj-ea"/>
              <a:cs typeface="+mj-cs"/>
            </a:endParaRPr>
          </a:p>
          <a:p>
            <a:pPr>
              <a:buClr>
                <a:schemeClr val="accent1"/>
              </a:buClr>
              <a:buSzPct val="80000"/>
            </a:pPr>
            <a:r>
              <a:rPr lang="en-US" sz="1600" cap="all" dirty="0" smtClean="0">
                <a:ea typeface="+mj-ea"/>
                <a:cs typeface="+mj-cs"/>
              </a:rPr>
              <a:t>804-226-7718</a:t>
            </a:r>
            <a:endParaRPr lang="en-US" sz="1600" cap="all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87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Railroads in Kentucky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4" y="1326701"/>
            <a:ext cx="7158152" cy="553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Railroads in Kentucky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09677"/>
              </p:ext>
            </p:extLst>
          </p:nvPr>
        </p:nvGraphicFramePr>
        <p:xfrm>
          <a:off x="2025472" y="1690689"/>
          <a:ext cx="509305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617"/>
                <a:gridCol w="22334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Railroad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</a:t>
                      </a:r>
                      <a:r>
                        <a:rPr lang="en-US" baseline="0" dirty="0" smtClean="0"/>
                        <a:t> of Track in KY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Norfolk Southern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Paducah and</a:t>
                      </a:r>
                      <a:r>
                        <a:rPr lang="en-US" baseline="0" dirty="0" smtClean="0"/>
                        <a:t> Louisville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RJ </a:t>
                      </a:r>
                      <a:r>
                        <a:rPr lang="en-US" dirty="0" err="1" smtClean="0"/>
                        <a:t>Corman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Illinois</a:t>
                      </a:r>
                      <a:r>
                        <a:rPr lang="en-US" baseline="0" dirty="0" smtClean="0"/>
                        <a:t> 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52044" y="5216862"/>
            <a:ext cx="323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Total: </a:t>
            </a:r>
            <a:r>
              <a:rPr lang="en-US" sz="2800" dirty="0" smtClean="0"/>
              <a:t>3,191 miles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80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in </a:t>
            </a:r>
            <a:r>
              <a:rPr lang="en-US" dirty="0" smtClean="0"/>
              <a:t>1827, </a:t>
            </a:r>
            <a:r>
              <a:rPr lang="en-US" dirty="0"/>
              <a:t>the CSX Transportation network encompasses about 21,000 route miles of track in 23 states, the District of Columbia and the Canadian provinces of Ontario and Quebec.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Nearly </a:t>
            </a:r>
            <a:r>
              <a:rPr lang="en-US" dirty="0"/>
              <a:t>two-thirds of Americans live within CSX’s service territory.</a:t>
            </a:r>
          </a:p>
        </p:txBody>
      </p:sp>
    </p:spTree>
    <p:extLst>
      <p:ext uri="{BB962C8B-B14F-4D97-AF65-F5344CB8AC3E}">
        <p14:creationId xmlns:p14="http://schemas.microsoft.com/office/powerpoint/2010/main" val="231930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CSX in Kentucky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9" y="1513211"/>
            <a:ext cx="7808813" cy="454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17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8000"/>
            <a:ext cx="7886700" cy="56689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Railroad Requirements </a:t>
            </a:r>
          </a:p>
          <a:p>
            <a:pPr lvl="1"/>
            <a:r>
              <a:rPr lang="en-US" sz="2800" dirty="0"/>
              <a:t>How to design for it</a:t>
            </a:r>
          </a:p>
          <a:p>
            <a:pPr lvl="1"/>
            <a:r>
              <a:rPr lang="en-US" sz="2800" dirty="0"/>
              <a:t>What to </a:t>
            </a:r>
            <a:r>
              <a:rPr lang="en-US" sz="2800" dirty="0" smtClean="0"/>
              <a:t>include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600" dirty="0"/>
              <a:t>Railroad Coordination</a:t>
            </a:r>
          </a:p>
          <a:p>
            <a:pPr lvl="1"/>
            <a:r>
              <a:rPr lang="en-US" sz="2800" dirty="0"/>
              <a:t>Plan reviews</a:t>
            </a:r>
          </a:p>
          <a:p>
            <a:pPr lvl="1"/>
            <a:r>
              <a:rPr lang="en-US" sz="2800" dirty="0"/>
              <a:t>Agreements</a:t>
            </a:r>
          </a:p>
          <a:p>
            <a:pPr lvl="1"/>
            <a:r>
              <a:rPr lang="en-US" sz="2800" dirty="0" smtClean="0"/>
              <a:t>ROW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187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CSXT requires that new overhead bridges </a:t>
            </a:r>
            <a:r>
              <a:rPr lang="en-US" dirty="0" smtClean="0"/>
              <a:t>span </a:t>
            </a:r>
            <a:r>
              <a:rPr lang="en-US" dirty="0"/>
              <a:t>CSXT’s </a:t>
            </a:r>
            <a:r>
              <a:rPr lang="en-US" dirty="0" smtClean="0"/>
              <a:t>right-of-way </a:t>
            </a:r>
            <a:r>
              <a:rPr lang="en-US" dirty="0"/>
              <a:t>and have a minimum 23’ vertical clearance above top of rail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Standard </a:t>
            </a:r>
            <a:r>
              <a:rPr lang="en-US" dirty="0"/>
              <a:t>horizontal clearance from centerline of the track to the face of the pier or abutment shall typically be 25’-0” or greater</a:t>
            </a:r>
            <a:endParaRPr lang="en-US" dirty="0" smtClean="0"/>
          </a:p>
          <a:p>
            <a:r>
              <a:rPr lang="en-US" dirty="0"/>
              <a:t>CSXT property and operations </a:t>
            </a:r>
            <a:r>
              <a:rPr lang="en-US" dirty="0" smtClean="0"/>
              <a:t>shall </a:t>
            </a:r>
            <a:r>
              <a:rPr lang="en-US" dirty="0"/>
              <a:t>not be negatively impacted by the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Additional requirements found in CSX Public Projects Manual.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1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Railroad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80922" cy="419548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Acquire </a:t>
            </a:r>
            <a:r>
              <a:rPr lang="en-US" sz="2400" dirty="0" smtClean="0"/>
              <a:t>Right </a:t>
            </a:r>
            <a:r>
              <a:rPr lang="en-US" sz="2400" dirty="0"/>
              <a:t>of </a:t>
            </a:r>
            <a:r>
              <a:rPr lang="en-US" sz="2400" dirty="0" smtClean="0"/>
              <a:t>Way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Coordinate plan review with RR companies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Coordinate flagging to protect RR facilities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Ensure that Cabinet contractors perform to standards</a:t>
            </a:r>
          </a:p>
        </p:txBody>
      </p:sp>
    </p:spTree>
    <p:extLst>
      <p:ext uri="{BB962C8B-B14F-4D97-AF65-F5344CB8AC3E}">
        <p14:creationId xmlns:p14="http://schemas.microsoft.com/office/powerpoint/2010/main" val="5338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Submittal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Funding</a:t>
            </a:r>
          </a:p>
          <a:p>
            <a:pPr lvl="1"/>
            <a:r>
              <a:rPr lang="en-US" sz="2400" dirty="0" smtClean="0"/>
              <a:t>Primarily U</a:t>
            </a:r>
          </a:p>
          <a:p>
            <a:pPr lvl="1"/>
            <a:r>
              <a:rPr lang="en-US" sz="2400" dirty="0" smtClean="0"/>
              <a:t>Can use D or C</a:t>
            </a:r>
          </a:p>
          <a:p>
            <a:r>
              <a:rPr lang="en-US" sz="2400" dirty="0" smtClean="0"/>
              <a:t>Preliminary Road Plans</a:t>
            </a:r>
          </a:p>
          <a:p>
            <a:r>
              <a:rPr lang="en-US" sz="2400" dirty="0" smtClean="0"/>
              <a:t>Preliminary Structure Plans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15" y="2052925"/>
            <a:ext cx="2225002" cy="2230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0" y="4696735"/>
            <a:ext cx="3091070" cy="1978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91" y="4696735"/>
            <a:ext cx="3024734" cy="19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Troy Creasy, Allen Rust</Speakers>
    <Year xmlns="b47a5aad-adfb-4dac-9d3f-47090e67d565">2016</Year>
    <Section xmlns="b47a5aad-adfb-4dac-9d3f-47090e67d565">Project Management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DD0A8449-ABBC-487E-97C1-B8B1591A4A24}"/>
</file>

<file path=customXml/itemProps2.xml><?xml version="1.0" encoding="utf-8"?>
<ds:datastoreItem xmlns:ds="http://schemas.openxmlformats.org/officeDocument/2006/customXml" ds:itemID="{AF801F3B-68F8-4695-9061-92363E5C889B}"/>
</file>

<file path=customXml/itemProps3.xml><?xml version="1.0" encoding="utf-8"?>
<ds:datastoreItem xmlns:ds="http://schemas.openxmlformats.org/officeDocument/2006/customXml" ds:itemID="{64091E89-780A-40DB-9544-60EB4FB00853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446</TotalTime>
  <Words>308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Managing Projects  with Rail Involvement</vt:lpstr>
      <vt:lpstr>Railroads in Kentucky</vt:lpstr>
      <vt:lpstr>Railroads in Kentucky</vt:lpstr>
      <vt:lpstr>CSX Overview</vt:lpstr>
      <vt:lpstr>CSX in Kentucky</vt:lpstr>
      <vt:lpstr>PowerPoint Presentation</vt:lpstr>
      <vt:lpstr>Railroad Requirements</vt:lpstr>
      <vt:lpstr>Railroad Coordination</vt:lpstr>
      <vt:lpstr>Initial Submittal</vt:lpstr>
      <vt:lpstr>Comments Exchange</vt:lpstr>
      <vt:lpstr>Agreement</vt:lpstr>
      <vt:lpstr>Right of Way</vt:lpstr>
      <vt:lpstr>Changes</vt:lpstr>
      <vt:lpstr>Questions?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Rust, Allen (KYTC)</dc:creator>
  <cp:lastModifiedBy>Rust, Allen (KYTC)</cp:lastModifiedBy>
  <cp:revision>24</cp:revision>
  <dcterms:created xsi:type="dcterms:W3CDTF">2016-08-29T17:29:39Z</dcterms:created>
  <dcterms:modified xsi:type="dcterms:W3CDTF">2016-09-06T13:04:42Z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